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3" r:id="rId4"/>
    <p:sldId id="274" r:id="rId5"/>
    <p:sldId id="262" r:id="rId6"/>
    <p:sldId id="275" r:id="rId7"/>
    <p:sldId id="276" r:id="rId8"/>
    <p:sldId id="265" r:id="rId9"/>
    <p:sldId id="266" r:id="rId10"/>
    <p:sldId id="277" r:id="rId11"/>
    <p:sldId id="278" r:id="rId12"/>
    <p:sldId id="267" r:id="rId13"/>
    <p:sldId id="268" r:id="rId14"/>
    <p:sldId id="272" r:id="rId15"/>
    <p:sldId id="271" r:id="rId16"/>
    <p:sldId id="259" r:id="rId17"/>
    <p:sldId id="269" r:id="rId18"/>
    <p:sldId id="284" r:id="rId19"/>
    <p:sldId id="281" r:id="rId20"/>
    <p:sldId id="286" r:id="rId21"/>
    <p:sldId id="287" r:id="rId22"/>
    <p:sldId id="285" r:id="rId23"/>
    <p:sldId id="282" r:id="rId24"/>
    <p:sldId id="28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13C98-A8E6-42EB-9388-B59EB7977E2C}" type="datetimeFigureOut">
              <a:rPr lang="en-MY" smtClean="0"/>
              <a:t>25/11/2024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99C71-7FF8-4E02-BBCC-A1B1FA31BF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1027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143B-B0E0-4AA5-09E1-7A43EAFCB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E100AA-4CAB-F63A-5C08-276FFE844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18C47-9295-BEEE-698F-A20829CBA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AB55-303C-434D-8E10-C3F987849FA1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20FDF-F4AA-EEE3-9759-551C59E8A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C9913-8081-4DE6-C1BA-1DAFFDC83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7196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15F67-AB96-F6B4-B18C-FB5B069B5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12F9B8-2D9C-1A33-76C8-925B76C09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00963-86D0-5CFA-24EC-CCA6004B4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B57-CD04-4CCC-B01C-D7E05ED5B58C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E4077-8C60-2452-84B8-90B27450F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D8BFD-322D-0275-497F-9E662EF6F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7280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D4397B-5F1D-2BE1-8F36-D9CF9F468C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D50ABC-181B-676C-4067-329B5F4A29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F8DB1-ABDF-76C8-66B4-C95AF000E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E119-DBDC-473A-A831-5F98A4003EE3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5235F-1E60-C32B-5E6E-D5DE69CF6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E55A5-33FC-6C80-F3BA-1C3BE7499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7751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5A1A1-BBF1-00C6-6449-776AADCFF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82FCC-B480-DD3A-A752-1845F6803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51194-BFE1-A6BE-5927-A1CA71B13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DF8A-29E2-4539-ACEC-375DDF91B323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714BD-FAE7-AF8A-B62E-C439B789A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88D22-EE31-9546-07BE-636FEE89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6503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729F5-E99A-DB86-98B3-4DC7B1DF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BAC27A-B096-A2CB-9347-DD76FAE98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5779E-EA9A-2C82-0C9D-61E33A76F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60CD-2F22-4C69-B043-17A4846FA81B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F1F12-E179-B050-CC24-B7B504774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49DC4-A524-C2FE-1F15-C9DD72CAF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5516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F5988-C421-ACBE-BFDB-A536E04FB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B8753-E1D4-13F7-F43E-14A396D2D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0ACA9-B5A2-9BA2-2D53-792C4A8D8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C56CE-9D0D-39DA-0F6D-D02916668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3FA0-7F39-49EB-9DE8-6BDFE82DE1DD}" type="datetime1">
              <a:rPr lang="en-MY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7B228E-C269-05F1-35C3-9C93C414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A01074-A71B-75DB-A520-143AF0D8E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28995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CDB03-B9E0-73D1-56DD-DB181A33E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12DD2-1704-E94C-8B50-303960871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534C6-4951-A8C2-805B-317CE50098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87D79C-3E81-9BFB-098F-E3AD0F8096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1FB61-465D-B1AA-3B0C-10822FEC07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10FCA0-6EBB-2AFC-C336-6E1FBA418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5367F-5EC9-43B8-911F-6B08585F546C}" type="datetime1">
              <a:rPr lang="en-MY" smtClean="0"/>
              <a:t>25/11/2024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31C9B7-DFBA-347D-AFB0-D63E373C0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0E6E6C-A632-AD22-5617-27BA5E34D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57221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5A92C-68A7-1C17-2C45-071A145D8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9C862D-1CD3-646A-D831-65DFDB7D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AF4AA-E959-4D34-818F-4956289AE773}" type="datetime1">
              <a:rPr lang="en-MY" smtClean="0"/>
              <a:t>25/11/2024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DBABE1-BBE2-92E7-E688-52F0CD7E3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4D1EA-B240-410F-C41A-16F9FEAB6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070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13EC6B-D4A3-DA13-FDDA-0208A7293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BA3B-DF7D-48AA-B464-EF4306E1136F}" type="datetime1">
              <a:rPr lang="en-MY" smtClean="0"/>
              <a:t>25/11/2024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A91293-B37C-7A96-187A-36B6A030D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14D2CD-7235-2615-AEE9-EC1700C29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67073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37B06-4DBA-AF0E-4B17-4F08BBB6A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6ED8A-47E3-441C-81E0-FF3598F2F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79E0D-827A-2BB7-4A2B-17DDD29F2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86048-E52A-FD8A-C0F7-46232AB97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1A6E-5610-4DE9-8663-AA775D1893DB}" type="datetime1">
              <a:rPr lang="en-MY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48EDF1-3A36-7FAB-9958-09C205B71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795143-6A20-3DB4-EAB0-BE7C96BA4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1564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6EB30-060E-EF25-7AD5-57D6EB233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E26660-D208-8138-A4B4-6C251857FF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70782-75C8-8E18-14F2-D62428871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5673A-42F3-6C3D-ABDF-1039CA69D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2AA-388F-48E6-BAEA-02292D7CA5C3}" type="datetime1">
              <a:rPr lang="en-MY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3DC66-0D07-70F1-6D1A-BCA6615F4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0A789F-4188-D38B-78AE-ED010D5BD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9716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2B8B33-6A4B-75D9-4469-174ECE1D2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8014E-0F46-5DB4-8D95-65CE0DE52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66C18-0920-EFDA-59AB-CF006C8320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4536C5-DC25-4B5D-BEA3-61DEF19BF832}" type="datetime1">
              <a:rPr lang="en-MY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06921-C706-C0D9-C08C-D7A0B4DABD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1E9E-1AE0-819E-A709-C7A4784F3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C79BEC-5057-4A65-B054-0B843488A36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7503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3"/>
            <a:ext cx="11584941" cy="2887579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1377" y="3364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MY" sz="4800" b="1" dirty="0">
                <a:latin typeface="Arial" panose="020B0604020202020204" pitchFamily="34" charset="0"/>
                <a:cs typeface="Arial" panose="020B0604020202020204" pitchFamily="34" charset="0"/>
              </a:rPr>
              <a:t>Training of Core Trainers for  CPG Management of Retinopathy of Prematurity (Second Edition)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6DA96-7F33-6EC7-98BC-EAD9AA708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1238" y="3672039"/>
            <a:ext cx="9144000" cy="1655762"/>
          </a:xfrm>
        </p:spPr>
        <p:txBody>
          <a:bodyPr>
            <a:normAutofit/>
          </a:bodyPr>
          <a:lstStyle/>
          <a:p>
            <a:r>
              <a:rPr lang="en-MY" sz="4000" b="1" dirty="0">
                <a:latin typeface="Arial" panose="020B0604020202020204" pitchFamily="34" charset="0"/>
                <a:cs typeface="Arial" panose="020B0604020202020204" pitchFamily="34" charset="0"/>
              </a:rPr>
              <a:t>CASE DISCUSSION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A47422-84B9-2A3D-BE62-45A57475F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1349">
            <a:off x="8254057" y="2897677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DA3D94-077D-4EF1-8FC0-3F9642E6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798616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DDE62B-17DA-486A-B3DA-2E6FE6BBC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FD92D9-C8FC-40F7-B02F-F33A7AAA6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A17761-EC35-A208-E2B5-284D0DA32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63389-9885-7403-6788-440F64D9E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0227" y="2463932"/>
            <a:ext cx="9252456" cy="3389861"/>
          </a:xfrm>
        </p:spPr>
        <p:txBody>
          <a:bodyPr>
            <a:normAutofit/>
          </a:bodyPr>
          <a:lstStyle/>
          <a:p>
            <a:pPr marL="354013" indent="-354013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can give counselling for screening in ROP?</a:t>
            </a:r>
          </a:p>
          <a:p>
            <a:pPr marL="0" indent="0">
              <a:buNone/>
            </a:pPr>
            <a:r>
              <a:rPr lang="en-US" b="1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 panose="020B0604020202020204"/>
                <a:cs typeface="Arial" panose="020B0604020202020204" pitchFamily="34" charset="0"/>
              </a:rPr>
              <a:t> </a:t>
            </a:r>
            <a:endParaRPr lang="en-MY" b="1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 panose="020B0604020202020204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E59B0A-C205-43BB-BB69-3FC7BE0E4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A3033D-A7B5-40DC-AE0C-640591C5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3366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143F73-E729-46A7-9476-131AECCE3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F0B17E-0EF5-407F-AF43-E8C70AE05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A17761-EC35-A208-E2B5-284D0DA32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63389-9885-7403-6788-440F64D9E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922" y="2228790"/>
            <a:ext cx="9557084" cy="3315882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Counselling on screening can be given by </a:t>
            </a:r>
            <a:r>
              <a:rPr lang="en-US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paediatric</a:t>
            </a:r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doctors and NICU nurses while counselling on treatment is only to be delivered by treating ophthalmologists.</a:t>
            </a:r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MY" sz="240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4D728E-239D-4C4A-B049-9349B8FEE572}"/>
              </a:ext>
            </a:extLst>
          </p:cNvPr>
          <p:cNvSpPr txBox="1"/>
          <p:nvPr/>
        </p:nvSpPr>
        <p:spPr>
          <a:xfrm>
            <a:off x="5519543" y="5544672"/>
            <a:ext cx="56247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 charset="0"/>
                <a:ea typeface="Arial Unicode MS" panose="020B0604020202020204" charset="0"/>
                <a:cs typeface="Arial Unicode MS" panose="020B0604020202020204" charset="0"/>
              </a:rPr>
              <a:t>Refer to Counselling for ROP in CPG Page 5 - 6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B47F2-8385-4963-92D9-DD80DC55D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D12079-C6F5-4179-8939-1A8A2A1F9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8251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C5C837-2919-4D8C-A4F1-1FBC7D4E8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D1E60F-733D-4053-AE66-A7B97C558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CCB035-0301-51D1-C288-57A55361E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DB773-BCA8-E1D4-29E9-3256E6EEF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056" y="2766575"/>
            <a:ext cx="10515600" cy="3477986"/>
          </a:xfrm>
        </p:spPr>
        <p:txBody>
          <a:bodyPr>
            <a:normAutofit/>
          </a:bodyPr>
          <a:lstStyle/>
          <a:p>
            <a:pPr marL="354013" indent="-354013"/>
            <a:r>
              <a:rPr lang="en-US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would you prepare baby for the ROP screening?</a:t>
            </a:r>
            <a:endParaRPr lang="en-MY" b="1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AFA2D-85C7-4768-A7E9-2A9BDCED9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70D67-9412-49BB-B911-B3C06946C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31241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EE69CB-E13E-46A4-A977-0E91303CC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7C787F-DE1D-49B1-B918-90A19185E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3C9DCC-A4AC-439C-F981-EAF3CC988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5</a:t>
            </a:r>
            <a:endParaRPr lang="en-MY" sz="4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8D602-7F1B-CB15-BD27-CB4F53943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9813" y="2049831"/>
            <a:ext cx="8659357" cy="3153226"/>
          </a:xfrm>
        </p:spPr>
        <p:txBody>
          <a:bodyPr>
            <a:noAutofit/>
          </a:bodyPr>
          <a:lstStyle/>
          <a:p>
            <a:pPr lvl="0" algn="just" fontAlgn="base">
              <a:buSzPct val="100000"/>
            </a:pPr>
            <a:r>
              <a:rPr lang="en-US" u="none" strike="noStrike" kern="0" spc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Dilating eyedrops: </a:t>
            </a:r>
            <a:r>
              <a:rPr lang="en-US" u="none" strike="noStrike" kern="0" spc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Gutt</a:t>
            </a:r>
            <a:r>
              <a:rPr lang="en-US" u="none" strike="noStrike" kern="0" spc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cyclopentolate 0.2% &amp; </a:t>
            </a:r>
            <a:r>
              <a:rPr lang="en-US" u="none" strike="noStrike" kern="0" spc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Gutt</a:t>
            </a:r>
            <a:r>
              <a:rPr lang="en-US" u="none" strike="noStrike" kern="0" spc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phenylephrine 1% may be used as the preferred dilating regime. Monitor adverse effects during dilating drops, especially in systemically unstable patients. </a:t>
            </a:r>
          </a:p>
          <a:p>
            <a:pPr lvl="0" algn="just" fontAlgn="base">
              <a:buSzPct val="100000"/>
            </a:pPr>
            <a:r>
              <a:rPr lang="en-US" u="none" strike="noStrike" kern="0" spc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Topical </a:t>
            </a:r>
            <a:r>
              <a:rPr lang="en-US" u="none" strike="noStrike" kern="0" spc="0" dirty="0" err="1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anaesthesia</a:t>
            </a:r>
            <a:r>
              <a:rPr lang="en-US" u="none" strike="noStrike" kern="0" spc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eyedrops for pain relief. Oral sucrose can be considered for pain relief.</a:t>
            </a:r>
          </a:p>
          <a:p>
            <a:pPr lvl="0" algn="just" fontAlgn="base">
              <a:buSzPct val="100000"/>
            </a:pPr>
            <a:r>
              <a:rPr lang="en-US" u="none" strike="noStrike" kern="0" spc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Gold standard of screening method: Binocular indirect ophthalmology (BIO)</a:t>
            </a:r>
            <a:endParaRPr lang="en-MY" u="none" strike="noStrike" kern="0" spc="0" dirty="0">
              <a:ln>
                <a:noFill/>
              </a:ln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dirty="0">
              <a:ln>
                <a:noFill/>
              </a:ln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F0A275-9989-7DEB-2E98-F23879071638}"/>
              </a:ext>
            </a:extLst>
          </p:cNvPr>
          <p:cNvSpPr txBox="1"/>
          <p:nvPr/>
        </p:nvSpPr>
        <p:spPr>
          <a:xfrm>
            <a:off x="4198279" y="5959275"/>
            <a:ext cx="7213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 charset="0"/>
                <a:ea typeface="Arial Unicode MS" panose="020B0604020202020204" charset="0"/>
                <a:cs typeface="Arial Unicode MS" panose="020B0604020202020204" charset="0"/>
              </a:rPr>
              <a:t>Refer to Preparation </a:t>
            </a:r>
            <a:r>
              <a:rPr lang="en-US" altLang="en-US" sz="2000" i="1" dirty="0">
                <a:solidFill>
                  <a:srgbClr val="000000"/>
                </a:solidFill>
                <a:latin typeface="Helvetica Neue" charset="0"/>
                <a:ea typeface="Arial Unicode MS" panose="020B0604020202020204" charset="0"/>
                <a:cs typeface="Arial Unicode MS" panose="020B0604020202020204" charset="0"/>
              </a:rPr>
              <a:t>for Screening of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 charset="0"/>
                <a:ea typeface="Arial Unicode MS" panose="020B0604020202020204" charset="0"/>
                <a:cs typeface="Arial Unicode MS" panose="020B0604020202020204" charset="0"/>
              </a:rPr>
              <a:t> ROP in CPG Page 6 - 8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CEF62-467F-4EC7-9F3B-5FB1EBC75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1358DC8-EE00-4821-9A49-80C55779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06518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4BB55E-0EF1-440C-843D-024B79C09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B65503-CAF0-4714-B560-B657940F1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D2FDCE-141A-4DCA-C7D6-F0E0050F8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/>
              <a:t>Scenario continues…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191AF-1D72-F860-06BB-2C9211755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4678" y="1787757"/>
            <a:ext cx="9620794" cy="3504161"/>
          </a:xfrm>
        </p:spPr>
        <p:txBody>
          <a:bodyPr>
            <a:noAutofit/>
          </a:bodyPr>
          <a:lstStyle/>
          <a:p>
            <a:pPr algn="just"/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33 weeks PMA, patient develops </a:t>
            </a:r>
            <a:r>
              <a:rPr lang="en-US" kern="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necrotising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enterocolitis (NEC) stage 2A which does not require any surgical intervention.</a:t>
            </a:r>
          </a:p>
          <a:p>
            <a:pPr algn="just"/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put on nasal </a:t>
            </a:r>
            <a:r>
              <a:rPr lang="en-US" u="none" strike="noStrike" kern="0" spc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cPAP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until 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37 weeks PMA &amp;  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weaned down to supplemental oxygen for another 4 weeks until 41 weeks PMA.</a:t>
            </a:r>
          </a:p>
          <a:p>
            <a:pPr algn="just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During the 2-weekly ROP screening, the patient is diagnosed to have Stage 3 Zone II with plus ROP at 36 weeks.</a:t>
            </a:r>
            <a:endParaRPr lang="en-US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D453A-EDF6-446C-B6D0-3F1467C58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D18F03-D7F1-4EB6-A7EB-AEA17B59D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4424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BBD63D-523D-4E55-9653-E16D1B800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5F944A-5C4B-4316-8F5E-09C653783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487444-20C3-7FD1-926A-B66CCC2F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6	</a:t>
            </a:r>
            <a:endParaRPr lang="en-MY" sz="4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77991-3F3B-559C-C261-39C349D24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099" y="2328588"/>
            <a:ext cx="9258701" cy="3389861"/>
          </a:xfrm>
        </p:spPr>
        <p:txBody>
          <a:bodyPr>
            <a:normAutofit/>
          </a:bodyPr>
          <a:lstStyle/>
          <a:p>
            <a:pPr algn="just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are the risk factors for ROP that you can identify in this patient?</a:t>
            </a:r>
            <a:endParaRPr lang="en-MY" b="1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DEED74-13B6-491D-9E66-2EA4D0FB1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6F29A-1A87-4DEC-8333-99AEDB5A7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82279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0B94F0-7359-4819-AB78-91E2761FE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F3E6EA-CC67-43A4-A422-47E7DB17C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6A3021-ED53-77ED-8897-5E58C34BE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6</a:t>
            </a:r>
            <a:endParaRPr lang="en-MY" sz="4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DCB2A-D276-ED71-238E-F0E78909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79" y="2071444"/>
            <a:ext cx="9462221" cy="3503784"/>
          </a:xfrm>
        </p:spPr>
        <p:txBody>
          <a:bodyPr>
            <a:normAutofit/>
          </a:bodyPr>
          <a:lstStyle/>
          <a:p>
            <a:pPr marL="358775" lvl="0" indent="-358775" algn="just" fontAlgn="base">
              <a:buFont typeface="+mj-lt"/>
              <a:buAutoNum type="arabicPeriod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Severe prematurity (28 weeks gestation)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lvl="0" indent="-358775" algn="just" fontAlgn="base">
              <a:buFont typeface="+mj-lt"/>
              <a:buAutoNum type="arabicPeriod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Extremely low birth weight (650 g) 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lvl="0" indent="-358775" algn="just" fontAlgn="base">
              <a:buFont typeface="+mj-lt"/>
              <a:buAutoNum type="arabicPeriod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Small for gestation age (SGA)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8775" lvl="0" indent="-358775" algn="just" fontAlgn="base">
              <a:buFont typeface="+mj-lt"/>
              <a:buAutoNum type="arabicPeriod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Prolonged ventilation (4 weeks) with prolonged respiratory (nasal CPAP 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 weeks) &amp; supplemental oxygen support (O</a:t>
            </a:r>
            <a:r>
              <a:rPr lang="en-US" u="none" strike="noStrike" kern="0" spc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nasal prongs for 4 weeks) </a:t>
            </a:r>
          </a:p>
          <a:p>
            <a:pPr marL="358775" lvl="0" indent="-358775" algn="just" fontAlgn="base">
              <a:buFont typeface="+mj-lt"/>
              <a:buAutoNum type="arabicPeriod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</a:t>
            </a:r>
          </a:p>
          <a:p>
            <a:pPr marL="541338" lvl="0" indent="-541338" algn="just" fontAlgn="base">
              <a:buFont typeface="+mj-lt"/>
              <a:buAutoNum type="arabicPeriod"/>
            </a:pPr>
            <a:endParaRPr lang="en-MY" sz="2400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7C39FD-EBA3-0821-EFD6-DEB6232F7E35}"/>
              </a:ext>
            </a:extLst>
          </p:cNvPr>
          <p:cNvSpPr txBox="1"/>
          <p:nvPr/>
        </p:nvSpPr>
        <p:spPr>
          <a:xfrm>
            <a:off x="5697286" y="5859971"/>
            <a:ext cx="5732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 charset="0"/>
                <a:ea typeface="Arial Unicode MS" panose="020B0604020202020204" charset="0"/>
                <a:cs typeface="Arial Unicode MS" panose="020B0604020202020204" charset="0"/>
              </a:rPr>
              <a:t>Refer to Risk Factors for ROP in CPG Page 2 - 3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E5CC0-1389-4396-96F6-07496ADDA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F8CB345-1535-4792-9CD1-E0F06068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78143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E043BF-3526-4502-8B01-273E42FB7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FB7045-D4DE-46A5-BBE8-195BFD7F0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27FD6E-81A1-7A60-3EC5-76991421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F5C02-C314-021B-0566-566439F51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8304" y="2018764"/>
            <a:ext cx="9884342" cy="348783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baby girl of 1.8 kg has been delivered at gestational age of 32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weeks</a:t>
            </a:r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Antenatal history: </a:t>
            </a:r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0850" lvl="0" algn="just" fontAlgn="base">
              <a:buSzPct val="80000"/>
              <a:buFont typeface="Courier New" panose="02070309020205020404" pitchFamily="49" charset="0"/>
              <a:buChar char="o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Mother developed leaking liquor for 3 days but has no other history suggestive of chorioamnionitis.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0850" lvl="0" algn="just" fontAlgn="base">
              <a:buSzPct val="80000"/>
              <a:buFont typeface="Courier New" panose="02070309020205020404" pitchFamily="49" charset="0"/>
              <a:buChar char="o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After delivery, baby 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noted to be tachypneic at birth 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diagnosed with congenital pneumonia. She is treated with intravenous antibiotics for 1 week &amp; supplemented with nasal prongs O</a:t>
            </a:r>
            <a:r>
              <a:rPr lang="en-US" u="none" strike="noStrike" kern="0" spc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8 days in NICU.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0850" lvl="0" algn="just" fontAlgn="base">
              <a:buSzPts val="1300"/>
              <a:buFont typeface="Courier New" panose="02070309020205020404" pitchFamily="49" charset="0"/>
              <a:buChar char="o"/>
            </a:pPr>
            <a:endParaRPr lang="en-MY" sz="2400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052234-3FBC-4A86-98E2-26E1AECD5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A3D013-3A5D-4BF2-8927-59173B4EF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47633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BBD63D-523D-4E55-9653-E16D1B800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5F944A-5C4B-4316-8F5E-09C653783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487444-20C3-7FD1-926A-B66CCC2F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7	</a:t>
            </a:r>
            <a:endParaRPr lang="en-MY" sz="4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77991-3F3B-559C-C261-39C349D24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965" y="2341676"/>
            <a:ext cx="9234925" cy="3363686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are the risk factors for ROP that you can identify in this baby?</a:t>
            </a:r>
            <a:endParaRPr lang="en-MY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DEED74-13B6-491D-9E66-2EA4D0FB1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6F29A-1A87-4DEC-8333-99AEDB5A7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0835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CCE7B8F-154A-43EE-8BA3-0231659D0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2CA858-9D7A-426A-9DC9-267580AA3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2E3B5-1088-5177-FB31-4278E4E43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40E07-5288-979F-DA50-DD5E4965F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909" y="2047603"/>
            <a:ext cx="10420350" cy="3624406"/>
          </a:xfrm>
        </p:spPr>
        <p:txBody>
          <a:bodyPr>
            <a:normAutofit/>
          </a:bodyPr>
          <a:lstStyle/>
          <a:p>
            <a:pPr lvl="0" algn="just" fontAlgn="base">
              <a:buSzPct val="100000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Gestational age &lt;34 weeks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fontAlgn="base">
              <a:buSzPct val="100000"/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Treatment with s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upplemental oxygen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fontAlgn="base">
              <a:buSzPct val="100000"/>
            </a:pP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Sepsis (congenital pneumonia requiring IV antibiotics)</a:t>
            </a: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 panose="020B0604020202020204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098A4C-FD22-BE32-005C-131B4BBF8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5773" y="3859806"/>
            <a:ext cx="8032884" cy="226376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2108A6-9B7D-4911-8F52-310F6C737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C164BAB-D774-421F-909D-1DF68E37A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06414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541060D-347F-40BD-B5BF-F40C43803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D2FDCE-141A-4DCA-C7D6-F0E0050F8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0000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 1</a:t>
            </a:r>
            <a:endParaRPr lang="en-MY" sz="4800" b="1" dirty="0"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191AF-1D72-F860-06BB-2C9211755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8900"/>
            <a:ext cx="10515600" cy="3526971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Baby </a:t>
            </a:r>
            <a:r>
              <a:rPr lang="en-US" dirty="0">
                <a:ln>
                  <a:noFill/>
                </a:ln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boy</a:t>
            </a:r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, 28-week gestational age </a:t>
            </a:r>
            <a:r>
              <a:rPr lang="en-US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with a birth weight of 650 g</a:t>
            </a:r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MY" sz="200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algn="just"/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Antenatal history: </a:t>
            </a:r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marL="538163" lvl="0" indent="-268288" algn="just" fontAlgn="base">
              <a:buSzPct val="80000"/>
              <a:buFont typeface="Courier New" panose="02070309020205020404" pitchFamily="49" charset="0"/>
              <a:buChar char="o"/>
            </a:pPr>
            <a:r>
              <a:rPr lang="en-US" sz="2400" kern="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M</a:t>
            </a:r>
            <a:r>
              <a:rPr lang="en-US" sz="24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other </a:t>
            </a:r>
            <a:r>
              <a:rPr lang="en-US" sz="2400" kern="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has been</a:t>
            </a:r>
            <a:r>
              <a:rPr lang="en-US" sz="24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diagnosed with pregnancy-induced hypertension with </a:t>
            </a:r>
            <a:r>
              <a:rPr lang="en-US" sz="2400" u="none" strike="noStrike" kern="0" spc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foetal</a:t>
            </a:r>
            <a:r>
              <a:rPr lang="en-US" sz="24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growth restriction (FGR) detected at 24 weeks of gestation </a:t>
            </a:r>
            <a:endParaRPr lang="en-MY" sz="2400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marL="538163" lvl="0" indent="-268288" algn="just" fontAlgn="base">
              <a:buSzPct val="80000"/>
              <a:buFont typeface="Courier New" panose="02070309020205020404" pitchFamily="49" charset="0"/>
              <a:buChar char="o"/>
            </a:pPr>
            <a:r>
              <a:rPr lang="en-US" sz="2400" kern="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D</a:t>
            </a:r>
            <a:r>
              <a:rPr lang="en-US" sz="24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elivery via emergency LSCS due to impending pre-eclampsia</a:t>
            </a:r>
            <a:endParaRPr lang="en-MY" sz="2400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marL="538163" lvl="0" indent="-268288" algn="just" fontAlgn="base">
              <a:buSzPct val="80000"/>
              <a:buFont typeface="Courier New" panose="02070309020205020404" pitchFamily="49" charset="0"/>
              <a:buChar char="o"/>
            </a:pPr>
            <a:r>
              <a:rPr lang="en-US" sz="24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Baby has been ventilated from birth up to 4 weeks of life &amp; subsequently extubated to nasal </a:t>
            </a:r>
            <a:r>
              <a:rPr lang="en-US" sz="2400" u="none" strike="noStrike" kern="0" spc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cPAP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1140A3-7D35-4059-99EE-30EC94EF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92AA47-9B7B-48D3-A2E4-1B4F53155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940340-44DD-47F4-9D4C-87B642680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123800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575B03-5395-46A8-B933-15B65486A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66DE6D-82D9-467C-9918-390605835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5DAC73-041E-4DAB-EE45-C4D4B8869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84501-6954-0A9F-8972-91C140BAC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684" y="1983650"/>
            <a:ext cx="8354730" cy="4079737"/>
          </a:xfrm>
        </p:spPr>
        <p:txBody>
          <a:bodyPr>
            <a:normAutofit/>
          </a:bodyPr>
          <a:lstStyle/>
          <a:p>
            <a:pPr marL="354013" indent="-354013" algn="just"/>
            <a:r>
              <a:rPr lang="en-US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your comment on the use of supplemental oxygen?</a:t>
            </a:r>
            <a:endParaRPr lang="en-US" u="none" strike="noStrike" kern="0" spc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9138" lvl="0" indent="-344488" fontAlgn="base">
              <a:buSzPts val="1300"/>
              <a:buFont typeface="Courier New" panose="02070309020205020404" pitchFamily="49" charset="0"/>
              <a:buChar char="o"/>
            </a:pPr>
            <a:endParaRPr lang="en-US" sz="2400" kern="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74650" lvl="0" indent="0" fontAlgn="base">
              <a:buSzPts val="1300"/>
              <a:buNone/>
            </a:pPr>
            <a:endParaRPr lang="en-MY" sz="2400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B6332-84B6-4F54-8C7D-DA26089E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F3D11-1F71-4B90-A816-3069FF68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75966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575B03-5395-46A8-B933-15B65486A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66DE6D-82D9-467C-9918-390605835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5DAC73-041E-4DAB-EE45-C4D4B8869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84501-6954-0A9F-8972-91C140BAC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2397" y="2089884"/>
            <a:ext cx="9492745" cy="3535137"/>
          </a:xfrm>
        </p:spPr>
        <p:txBody>
          <a:bodyPr>
            <a:normAutofit/>
          </a:bodyPr>
          <a:lstStyle/>
          <a:p>
            <a:pPr algn="just"/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Supplemental oxygen in a 32-week baby will further stimulate VEGF production </a:t>
            </a:r>
          </a:p>
          <a:p>
            <a:pPr algn="just"/>
            <a:endParaRPr lang="en-MY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A better option is </a:t>
            </a:r>
            <a:r>
              <a:rPr lang="en-MY" dirty="0" err="1">
                <a:latin typeface="Arial" panose="020B0604020202020204" pitchFamily="34" charset="0"/>
                <a:cs typeface="Arial" panose="020B0604020202020204" pitchFamily="34" charset="0"/>
              </a:rPr>
              <a:t>cPAP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B6332-84B6-4F54-8C7D-DA26089E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F3D11-1F71-4B90-A816-3069FF68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9830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575B03-5395-46A8-B933-15B65486A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66DE6D-82D9-467C-9918-390605835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5DAC73-041E-4DAB-EE45-C4D4B8869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84501-6954-0A9F-8972-91C140BAC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7033" y="2275742"/>
            <a:ext cx="8936767" cy="3495553"/>
          </a:xfrm>
        </p:spPr>
        <p:txBody>
          <a:bodyPr>
            <a:normAutofit/>
          </a:bodyPr>
          <a:lstStyle/>
          <a:p>
            <a:r>
              <a:rPr lang="en-US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do you want to screen this baby?</a:t>
            </a:r>
            <a:endParaRPr lang="en-US" u="none" strike="noStrike" kern="0" spc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9138" lvl="0" indent="-344488" fontAlgn="base">
              <a:buSzPts val="1300"/>
              <a:buFont typeface="Courier New" panose="02070309020205020404" pitchFamily="49" charset="0"/>
              <a:buChar char="o"/>
            </a:pPr>
            <a:endParaRPr lang="en-US" sz="2400" kern="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74650" lvl="0" indent="0" fontAlgn="base">
              <a:buSzPts val="1300"/>
              <a:buNone/>
            </a:pP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B6332-84B6-4F54-8C7D-DA26089E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F3D11-1F71-4B90-A816-3069FF68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089231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575B03-5395-46A8-B933-15B65486A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66DE6D-82D9-467C-9918-390605835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5DAC73-041E-4DAB-EE45-C4D4B8869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84501-6954-0A9F-8972-91C140BAC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7492" y="2267356"/>
            <a:ext cx="10420350" cy="3512325"/>
          </a:xfrm>
        </p:spPr>
        <p:txBody>
          <a:bodyPr>
            <a:normAutofit/>
          </a:bodyPr>
          <a:lstStyle/>
          <a:p>
            <a:pPr marL="354013" indent="-354013"/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First ROP screening should be at 36 weeks</a:t>
            </a:r>
            <a:endParaRPr lang="en-MY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9138" lvl="0" indent="-344488" fontAlgn="base">
              <a:buSzPts val="13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74650" lvl="0" indent="0" fontAlgn="base">
              <a:buSzPts val="1300"/>
              <a:buNone/>
            </a:pPr>
            <a:endParaRPr lang="en-MY" u="none" strike="noStrike" kern="0" spc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MY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B6332-84B6-4F54-8C7D-DA26089E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F3D11-1F71-4B90-A816-3069FF68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63847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BAFBDA-73D4-4731-AA1D-1BD0B5A3E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54" y="2503488"/>
            <a:ext cx="9454646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A03018-CE81-4009-5068-E838B8375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FF1DC-85F5-4DDD-B388-55F99085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17BD5-8778-4201-B9D2-BF198A9AB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1349">
            <a:off x="8100489" y="214766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EA239-47E8-45D0-83FA-E4F29E80F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771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71FD086-1ED6-4758-B334-1CEDF7E18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6CBEC3-E288-40B0-B8E0-4FC6111BF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BF51CA-AAC1-FED4-0DFE-9AC6E6711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C0B4A-1475-E876-B56D-F77BFF39B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183" y="2283487"/>
            <a:ext cx="10605655" cy="3480064"/>
          </a:xfrm>
        </p:spPr>
        <p:txBody>
          <a:bodyPr>
            <a:normAutofit/>
          </a:bodyPr>
          <a:lstStyle/>
          <a:p>
            <a:r>
              <a:rPr lang="en-MY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this baby require ROP screening?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is the timing for the first ROP screening?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BEF01D-9064-4949-910D-D0A0DE8D3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A7A9E-BEDB-4B40-93D9-F50BF48AD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27632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44D74C-A138-4A69-9C5D-39C6BBBEC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C4F5DB-0BB1-4457-BD09-2A25D2DAB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BF51CA-AAC1-FED4-0DFE-9AC6E6711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C0B4A-1475-E876-B56D-F77BFF39B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7763" y="2250681"/>
            <a:ext cx="10580716" cy="3545675"/>
          </a:xfrm>
        </p:spPr>
        <p:txBody>
          <a:bodyPr>
            <a:normAutofit/>
          </a:bodyPr>
          <a:lstStyle/>
          <a:p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  <a:p>
            <a:pPr marL="0" indent="0">
              <a:buNone/>
            </a:pPr>
            <a:endParaRPr lang="en-MY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32 weeks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55001-056F-43D8-A515-5C09B94F3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5DB47-BE5A-4B8D-822A-486D0AFE1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0430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DAA348-A603-4CCB-AD70-0581FCC49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EBA8C9-FCF1-8B67-417F-74DF98A2D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Screening criteria</a:t>
            </a:r>
            <a:endParaRPr lang="en-MY" sz="4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E141760-19CC-CBE6-4DEA-7930038DDE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966424"/>
              </p:ext>
            </p:extLst>
          </p:nvPr>
        </p:nvGraphicFramePr>
        <p:xfrm>
          <a:off x="1098958" y="2069310"/>
          <a:ext cx="9930992" cy="3901440"/>
        </p:xfrm>
        <a:graphic>
          <a:graphicData uri="http://schemas.openxmlformats.org/drawingml/2006/table">
            <a:tbl>
              <a:tblPr firstRow="1" firstCol="1" bandRow="1"/>
              <a:tblGrid>
                <a:gridCol w="4965496">
                  <a:extLst>
                    <a:ext uri="{9D8B030D-6E8A-4147-A177-3AD203B41FA5}">
                      <a16:colId xmlns:a16="http://schemas.microsoft.com/office/drawing/2014/main" val="1113344226"/>
                    </a:ext>
                  </a:extLst>
                </a:gridCol>
                <a:gridCol w="4965496">
                  <a:extLst>
                    <a:ext uri="{9D8B030D-6E8A-4147-A177-3AD203B41FA5}">
                      <a16:colId xmlns:a16="http://schemas.microsoft.com/office/drawing/2014/main" val="4622370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Previous Criteria</a:t>
                      </a:r>
                      <a:endParaRPr lang="en-MY" sz="24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(First edition CPG)</a:t>
                      </a:r>
                      <a:endParaRPr lang="en-MY" sz="24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0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 </a:t>
                      </a:r>
                      <a:endParaRPr lang="en-MY" sz="20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New Criteria</a:t>
                      </a:r>
                      <a:endParaRPr lang="en-MY" sz="24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(Second edition CPG)</a:t>
                      </a:r>
                      <a:endParaRPr lang="en-MY" sz="24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5336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BW &lt;1500 g</a:t>
                      </a:r>
                      <a:endParaRPr lang="en-MY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 </a:t>
                      </a:r>
                      <a:endParaRPr lang="en-MY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BW &lt;1750 g</a:t>
                      </a:r>
                      <a:endParaRPr lang="en-MY" sz="24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 </a:t>
                      </a:r>
                      <a:endParaRPr lang="en-MY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832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GA &lt;32 weeks</a:t>
                      </a:r>
                      <a:endParaRPr lang="en-MY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 </a:t>
                      </a:r>
                      <a:endParaRPr lang="en-MY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GA &lt;34 weeks</a:t>
                      </a:r>
                      <a:endParaRPr lang="en-MY" sz="24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 </a:t>
                      </a:r>
                      <a:endParaRPr lang="en-MY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8051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Infants with unstable clinical course who are at high risk determined by neonatologist</a:t>
                      </a:r>
                    </a:p>
                    <a:p>
                      <a:pPr algn="ctr"/>
                      <a:endParaRPr lang="en-MY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/>
                          <a:cs typeface="Arial" panose="020B0604020202020204" pitchFamily="34" charset="0"/>
                        </a:rPr>
                        <a:t>Infants with unstable clinical course who are at high risk determined by neonatologist</a:t>
                      </a:r>
                      <a:endParaRPr lang="en-MY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96782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7AEA909-2DC2-8148-B9CD-0316808D3852}"/>
              </a:ext>
            </a:extLst>
          </p:cNvPr>
          <p:cNvSpPr txBox="1"/>
          <p:nvPr/>
        </p:nvSpPr>
        <p:spPr>
          <a:xfrm>
            <a:off x="5074833" y="5987990"/>
            <a:ext cx="6094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 charset="0"/>
                <a:ea typeface="Arial Unicode MS" panose="020B0604020202020204" charset="0"/>
                <a:cs typeface="Arial Unicode MS" panose="020B0604020202020204" charset="0"/>
              </a:rPr>
              <a:t>Refer to Screening Criteria for ROP in CPG Page 4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9BC00B-705B-4471-A789-1DC73ABC6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224029-985C-47F1-B4F7-3557758A8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3FDFA-6BC6-459E-BB43-25B58BC64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4367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165F67-366E-42BD-96D3-9CCD07335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4CB751-8B56-41CA-BA5C-8E7F5D9C0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BF51CA-AAC1-FED4-0DFE-9AC6E6711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Scenario continues...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C0B4A-1475-E876-B56D-F77BFF39B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057" y="2110955"/>
            <a:ext cx="9342750" cy="3583763"/>
          </a:xfrm>
        </p:spPr>
        <p:txBody>
          <a:bodyPr>
            <a:normAutofit/>
          </a:bodyPr>
          <a:lstStyle/>
          <a:p>
            <a:pPr algn="just"/>
            <a:r>
              <a:rPr lang="en-MY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32 weeks Post Menstrual Age (PMA), the baby requires high-frequency oscillatory ventilation (HFOV) &amp; has frequent episodes of desaturation.</a:t>
            </a:r>
          </a:p>
          <a:p>
            <a:pPr marL="0" indent="0" algn="just">
              <a:buNone/>
            </a:pPr>
            <a:endParaRPr lang="en-MY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MY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Q2: Should we proceed with ROP screening?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E71B0C-98AD-4606-848C-D94944B07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D49DA-0AB5-4AF4-B098-6937749E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88884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CA45E2-AD85-4BAE-9BE6-6ECA70312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B6CA4B-2BBB-4242-A5EF-BF561A1C9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BF51CA-AAC1-FED4-0DFE-9AC6E6711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C0B4A-1475-E876-B56D-F77BFF39B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1974" y="2331699"/>
            <a:ext cx="9286336" cy="3544090"/>
          </a:xfrm>
        </p:spPr>
        <p:txBody>
          <a:bodyPr>
            <a:normAutofit/>
          </a:bodyPr>
          <a:lstStyle/>
          <a:p>
            <a:pPr algn="just"/>
            <a:r>
              <a:rPr lang="en-MY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ROP screening should still be performed with caution after discussion with the neonatologist.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EDC08-4A5C-4B5B-BE2A-D47D8D89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6A034-8C05-4944-ADFF-C4FC90845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47639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FED304-B08C-4EBA-B513-CD931F386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BFC394-815B-4916-94D7-132648679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8419FD-8CFC-FB09-A862-7FEE2E5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sz="4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Scenario continues...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C576E-A19E-7042-C91B-527E5659C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114" y="2621094"/>
            <a:ext cx="10670722" cy="3485792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Parents are worried that the baby’s eye condition may cause blindness.</a:t>
            </a:r>
          </a:p>
          <a:p>
            <a:pPr algn="just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parents are</a:t>
            </a:r>
            <a:r>
              <a:rPr lang="en-US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referred for counselling.</a:t>
            </a:r>
          </a:p>
          <a:p>
            <a:pPr marL="0" indent="0" algn="just">
              <a:buNone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b="1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Q3: What are the relevant things that need to be discussed </a:t>
            </a:r>
          </a:p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r>
              <a:rPr lang="en-US" b="1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during the counselling session?</a:t>
            </a:r>
            <a:endParaRPr lang="en-MY" b="1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F123C3-34DB-4116-B844-D8FED19A4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7E635-FFC1-497D-91D2-44819CEC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41066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FDFA5E-BE42-48E7-978A-8D39AE986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5" y="136525"/>
            <a:ext cx="11607790" cy="1554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94F522-A722-4C23-85DE-36F1530EE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8" y="365125"/>
            <a:ext cx="1365098" cy="2098807"/>
          </a:xfrm>
          <a:prstGeom prst="rect">
            <a:avLst/>
          </a:prstGeom>
          <a:effectLst>
            <a:outerShdw blurRad="177800" dist="596900" dir="21540000" sx="91000" sy="91000" algn="tl" rotWithShape="0">
              <a:prstClr val="black">
                <a:alpha val="15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A17761-EC35-A208-E2B5-284D0DA32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Answer 3</a:t>
            </a:r>
            <a:endParaRPr lang="en-MY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63389-9885-7403-6788-440F64D9E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692532"/>
            <a:ext cx="10515600" cy="3495997"/>
          </a:xfrm>
        </p:spPr>
        <p:txBody>
          <a:bodyPr>
            <a:normAutofit/>
          </a:bodyPr>
          <a:lstStyle/>
          <a:p>
            <a:pPr algn="just"/>
            <a:r>
              <a:rPr lang="en-US" b="1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Who: </a:t>
            </a:r>
            <a:r>
              <a:rPr lang="en-US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 to criteria for screening ROP</a:t>
            </a:r>
            <a:endParaRPr lang="en-MY" dirty="0">
              <a:ln>
                <a:noFill/>
              </a:ln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b="1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should be screened: </a:t>
            </a:r>
            <a:r>
              <a:rPr lang="en-US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Causes blindness &amp; permanent damage to retina if timely screening &amp; treatment is not carried out</a:t>
            </a:r>
            <a:endParaRPr lang="en-MY" dirty="0">
              <a:ln>
                <a:noFill/>
              </a:ln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b="1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to give counselling: </a:t>
            </a:r>
            <a:r>
              <a:rPr lang="en-US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be given prior to screening or initiation of treatment</a:t>
            </a:r>
            <a:endParaRPr lang="en-MY" dirty="0">
              <a:ln>
                <a:noFill/>
              </a:ln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Arial Unicode MS" panose="020B0604020202020204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18BD16-07D6-4159-867D-9DA983E29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C02C3E-6AA5-4846-8D34-C0479C49E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9BEC-5057-4A65-B054-0B843488A369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60861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1090</Words>
  <Application>Microsoft Office PowerPoint</Application>
  <PresentationFormat>Widescreen</PresentationFormat>
  <Paragraphs>153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Courier New</vt:lpstr>
      <vt:lpstr>Helvetica Neue</vt:lpstr>
      <vt:lpstr>Office Theme</vt:lpstr>
      <vt:lpstr>Training of Core Trainers for  CPG Management of Retinopathy of Prematurity (Second Edition)</vt:lpstr>
      <vt:lpstr>Case 1</vt:lpstr>
      <vt:lpstr>Question 1</vt:lpstr>
      <vt:lpstr>Answer 1</vt:lpstr>
      <vt:lpstr>Screening criteria</vt:lpstr>
      <vt:lpstr>Scenario continues...</vt:lpstr>
      <vt:lpstr>Answer 2</vt:lpstr>
      <vt:lpstr>Scenario continues...</vt:lpstr>
      <vt:lpstr>Answer 3</vt:lpstr>
      <vt:lpstr>Question 4</vt:lpstr>
      <vt:lpstr>Answer 4</vt:lpstr>
      <vt:lpstr>Question 5</vt:lpstr>
      <vt:lpstr>Answer 5</vt:lpstr>
      <vt:lpstr>Scenario continues…</vt:lpstr>
      <vt:lpstr>Question 6 </vt:lpstr>
      <vt:lpstr>Answer 6</vt:lpstr>
      <vt:lpstr>Case 2</vt:lpstr>
      <vt:lpstr>Question 7 </vt:lpstr>
      <vt:lpstr>Answer 7</vt:lpstr>
      <vt:lpstr>Question 8</vt:lpstr>
      <vt:lpstr>Answer 8</vt:lpstr>
      <vt:lpstr>Question 9</vt:lpstr>
      <vt:lpstr>Answer 9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Discussion 1</dc:title>
  <dc:creator>Ayuni Muhamad</dc:creator>
  <cp:lastModifiedBy>Karen Sharmini</cp:lastModifiedBy>
  <cp:revision>45</cp:revision>
  <dcterms:created xsi:type="dcterms:W3CDTF">2024-01-30T04:02:36Z</dcterms:created>
  <dcterms:modified xsi:type="dcterms:W3CDTF">2024-11-25T08:32:30Z</dcterms:modified>
</cp:coreProperties>
</file>